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96" r:id="rId3"/>
    <p:sldId id="297" r:id="rId4"/>
    <p:sldId id="298" r:id="rId5"/>
    <p:sldId id="299" r:id="rId6"/>
    <p:sldId id="259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288"/>
    <a:srgbClr val="FD79DA"/>
    <a:srgbClr val="FFCCFF"/>
    <a:srgbClr val="FF99CC"/>
    <a:srgbClr val="FD79CE"/>
    <a:srgbClr val="FF00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22" autoAdjust="0"/>
    <p:restoredTop sz="93627" autoAdjust="0"/>
  </p:normalViewPr>
  <p:slideViewPr>
    <p:cSldViewPr>
      <p:cViewPr>
        <p:scale>
          <a:sx n="93" d="100"/>
          <a:sy n="93" d="100"/>
        </p:scale>
        <p:origin x="-70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9C6AD2-AD4D-4FAB-9070-98F9D9A4EF79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60B734-9B19-44B2-BD51-23F8D9639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7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B1C05-456E-4F63-9D3B-08FE4B522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B1D92-2A45-48F8-A9BA-435A0BAF4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2009B-D215-4BF0-B436-C4C928A3B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1D568-E781-4B9B-98AC-D8BB092C7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F9AB-83BF-46F3-9B6E-C8B215369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0508-78F6-485E-9818-5398614C4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BAEB7-FC0B-4AC9-9826-2F0A46A79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3362-C676-414C-BDB3-D3AC45867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E184-A5E6-41D6-82D4-61254855A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CF021-236F-4290-BC08-AF1A238FB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067D-EFA8-44D2-975D-7E643366C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63F0F4-029D-4340-8F8D-8041AE019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-36512" y="1009219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0" y="-26988"/>
            <a:ext cx="9118600" cy="1911351"/>
            <a:chOff x="0" y="0"/>
            <a:chExt cx="5744" cy="1204"/>
          </a:xfrm>
        </p:grpSpPr>
        <p:pic>
          <p:nvPicPr>
            <p:cNvPr id="30724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7" descr="8376805_P00D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6" name="Picture 8" descr="логотип новый 3 (1)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94" y="186"/>
              <a:ext cx="1025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649" y="299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200" b="1" dirty="0">
                  <a:solidFill>
                    <a:schemeClr val="accent1"/>
                  </a:solidFill>
                </a:rPr>
                <a:t>Правительство Санкт-Петербурга          </a:t>
              </a:r>
              <a:r>
                <a:rPr lang="ru-RU" altLang="ru-RU" sz="1200" b="1" dirty="0" smtClean="0">
                  <a:solidFill>
                    <a:schemeClr val="accent1"/>
                  </a:solidFill>
                </a:rPr>
                <a:t>                      </a:t>
              </a:r>
              <a:r>
                <a:rPr lang="ru-RU" altLang="ru-RU" sz="1200" b="1" dirty="0">
                  <a:solidFill>
                    <a:schemeClr val="accent1"/>
                  </a:solidFill>
                </a:rPr>
                <a:t>Комитет по образованию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16632" y="2388865"/>
            <a:ext cx="84478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районного этапа всероссийской олимпиады школьников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Санкт-Петербурге в 2020-2021 учебном году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6632" y="4653136"/>
            <a:ext cx="7223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Чернова Елена Ивановна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ведущий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специалист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Отдела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общего образования Комитета по образованию Санкт-Петербурга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58521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-45605" y="944814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0" y="-26988"/>
            <a:ext cx="9118600" cy="1911351"/>
            <a:chOff x="0" y="0"/>
            <a:chExt cx="5744" cy="1204"/>
          </a:xfrm>
        </p:grpSpPr>
        <p:pic>
          <p:nvPicPr>
            <p:cNvPr id="30724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7" descr="8376805_P00D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6" name="Picture 8" descr="логотип новый 3 (1)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94" y="186"/>
              <a:ext cx="1025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649" y="299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200" b="1" dirty="0">
                  <a:solidFill>
                    <a:schemeClr val="accent1"/>
                  </a:solidFill>
                </a:rPr>
                <a:t>Правительство Санкт-Петербурга          </a:t>
              </a:r>
              <a:r>
                <a:rPr lang="ru-RU" altLang="ru-RU" sz="1200" b="1" dirty="0" smtClean="0">
                  <a:solidFill>
                    <a:schemeClr val="accent1"/>
                  </a:solidFill>
                </a:rPr>
                <a:t>                      </a:t>
              </a:r>
              <a:r>
                <a:rPr lang="ru-RU" altLang="ru-RU" sz="1200" b="1" dirty="0">
                  <a:solidFill>
                    <a:schemeClr val="accent1"/>
                  </a:solidFill>
                </a:rPr>
                <a:t>Комитет по образованию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23528" y="1131121"/>
            <a:ext cx="6912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Организационно-технологическая модель проведения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районного этапа ВСЕРОССИЙСКОЙ ОЛИМПИАДЫ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Санкт-Петербурге в 2020-2021 учебном году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708920"/>
            <a:ext cx="844785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этап ВСОШ проводится в ОУ, в котором обучающийся получает образование в настоящее время, </a:t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своем классе. </a:t>
            </a:r>
          </a:p>
          <a:p>
            <a:pPr marL="457200" indent="-457200" algn="just">
              <a:buAutoNum type="arabicPeriod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соблюдение требований Постановления Главного государственного санитарного врача РФ </a:t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30.06.2020 № 16 (СП 3.1/2.4 3598-20).</a:t>
            </a:r>
          </a:p>
          <a:p>
            <a:pPr marL="457200" indent="-457200" algn="just">
              <a:buAutoNum type="arabicPeriod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каждом ОУ внутренним локальным актом назначается ответственный за проведение районного этапа олимпиады (координатор).</a:t>
            </a:r>
          </a:p>
          <a:p>
            <a:pPr marL="457200" indent="-457200" algn="just">
              <a:buAutoNum type="arabicPeriod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Архивированный пакет заданий направляется в каждый район по электронной почте за 3 дня до даты проведения олимпиады.</a:t>
            </a:r>
          </a:p>
        </p:txBody>
      </p:sp>
    </p:spTree>
    <p:extLst>
      <p:ext uri="{BB962C8B-B14F-4D97-AF65-F5344CB8AC3E}">
        <p14:creationId xmlns:p14="http://schemas.microsoft.com/office/powerpoint/2010/main" val="25392426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-45605" y="944814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0" y="-26988"/>
            <a:ext cx="9118600" cy="1060451"/>
            <a:chOff x="0" y="0"/>
            <a:chExt cx="5744" cy="668"/>
          </a:xfrm>
        </p:grpSpPr>
        <p:pic>
          <p:nvPicPr>
            <p:cNvPr id="30724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7" descr="8376805_P00D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649" y="299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200" b="1" dirty="0">
                  <a:solidFill>
                    <a:schemeClr val="accent1"/>
                  </a:solidFill>
                </a:rPr>
                <a:t>Правительство Санкт-Петербурга          </a:t>
              </a:r>
              <a:r>
                <a:rPr lang="ru-RU" altLang="ru-RU" sz="1200" b="1" dirty="0" smtClean="0">
                  <a:solidFill>
                    <a:schemeClr val="accent1"/>
                  </a:solidFill>
                </a:rPr>
                <a:t>                      </a:t>
              </a:r>
              <a:r>
                <a:rPr lang="ru-RU" altLang="ru-RU" sz="1200" b="1" dirty="0">
                  <a:solidFill>
                    <a:schemeClr val="accent1"/>
                  </a:solidFill>
                </a:rPr>
                <a:t>Комитет по образованию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23527" y="1196752"/>
            <a:ext cx="844785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 startAt="5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олимпиады за 2 часа до начала в ИМЦ                 направляется пароль и школы приступают </a:t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тиражированию заданий (цветные вкладки, листы ответов и анкеты (для кодирования) печатаются Центром олимпиад и передаются в районы централизованно </a:t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заранее поданной заявкой (не позднее </a:t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дней до даты проведения олимпиады).</a:t>
            </a:r>
          </a:p>
          <a:p>
            <a:pPr marL="457200" indent="-457200" algn="just">
              <a:buAutoNum type="arabicPeriod" startAt="5"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соответствующего этапа олимпиады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организатора олимпиады проводят инструктаж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-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информируют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продолжительности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олимпиады, порядке подачи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апелляций о несогласии с выставленными баллами,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случаях удаления с олимпиады, а также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 месте ознакомления с результатами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олимпиады. </a:t>
            </a:r>
          </a:p>
        </p:txBody>
      </p:sp>
    </p:spTree>
    <p:extLst>
      <p:ext uri="{BB962C8B-B14F-4D97-AF65-F5344CB8AC3E}">
        <p14:creationId xmlns:p14="http://schemas.microsoft.com/office/powerpoint/2010/main" val="1841163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-45605" y="944814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0" y="-26988"/>
            <a:ext cx="9118600" cy="1060451"/>
            <a:chOff x="0" y="0"/>
            <a:chExt cx="5744" cy="668"/>
          </a:xfrm>
        </p:grpSpPr>
        <p:pic>
          <p:nvPicPr>
            <p:cNvPr id="30724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7" descr="8376805_P00D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649" y="299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200" b="1" dirty="0">
                  <a:solidFill>
                    <a:schemeClr val="accent1"/>
                  </a:solidFill>
                </a:rPr>
                <a:t>Правительство Санкт-Петербурга          </a:t>
              </a:r>
              <a:r>
                <a:rPr lang="ru-RU" altLang="ru-RU" sz="1200" b="1" dirty="0" smtClean="0">
                  <a:solidFill>
                    <a:schemeClr val="accent1"/>
                  </a:solidFill>
                </a:rPr>
                <a:t>                      </a:t>
              </a:r>
              <a:r>
                <a:rPr lang="ru-RU" altLang="ru-RU" sz="1200" b="1" dirty="0">
                  <a:solidFill>
                    <a:schemeClr val="accent1"/>
                  </a:solidFill>
                </a:rPr>
                <a:t>Комитет по образованию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23527" y="1196752"/>
            <a:ext cx="844785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 startAt="7"/>
            </a:pP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олимпиады во всех классах присутствуют наблюдатели из числа педагогических работников ОУ, но не являющимися специалистами </a:t>
            </a:r>
            <a:b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предмету олимпиады. Основная задача наблюдателей – </a:t>
            </a:r>
            <a:b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допускать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дополнительной литературы </a:t>
            </a:r>
            <a:b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средств мобильной связи.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(координатор) аккумулирует все работы, составляет акт приемки-передачи и передает в ИМЦ методисту по предмету в районе.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централизованно кодируются и сканируются. 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кодировки и сканирования работы передаются членам жюри районного этапа для проверки. ВАЖНО: при проверке изменение баллов и критериев оценки, разработанных ГПМК, недопустимо!</a:t>
            </a:r>
          </a:p>
          <a:p>
            <a:pPr algn="just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194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-45605" y="944814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0" y="-26988"/>
            <a:ext cx="9118600" cy="1060451"/>
            <a:chOff x="0" y="0"/>
            <a:chExt cx="5744" cy="668"/>
          </a:xfrm>
        </p:grpSpPr>
        <p:pic>
          <p:nvPicPr>
            <p:cNvPr id="30724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7" descr="8376805_P00D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649" y="299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200" b="1" dirty="0">
                  <a:solidFill>
                    <a:schemeClr val="accent1"/>
                  </a:solidFill>
                </a:rPr>
                <a:t>Правительство Санкт-Петербурга          </a:t>
              </a:r>
              <a:r>
                <a:rPr lang="ru-RU" altLang="ru-RU" sz="1200" b="1" dirty="0" smtClean="0">
                  <a:solidFill>
                    <a:schemeClr val="accent1"/>
                  </a:solidFill>
                </a:rPr>
                <a:t>                      </a:t>
              </a:r>
              <a:r>
                <a:rPr lang="ru-RU" altLang="ru-RU" sz="1200" b="1" dirty="0">
                  <a:solidFill>
                    <a:schemeClr val="accent1"/>
                  </a:solidFill>
                </a:rPr>
                <a:t>Комитет по образованию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23527" y="1196752"/>
            <a:ext cx="844785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 startAt="11"/>
            </a:pP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предварительных результатов осуществляется на сайте организатора с указанием уточнённого дня, времени и места проведения апелляции. ВАЖНО: одновременно с публикацией на сайте таблицы </a:t>
            </a:r>
            <a:b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предварительными результатами направляются в Центр олимпиад.</a:t>
            </a:r>
            <a:endParaRPr lang="ru-RU" sz="23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 startAt="11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Выборочная перепроверка работ участников производится членами жюри регионального этапа и ГПМК в интервале между публикацией предварительных результатов и апелляцией. При наличии системных ошибок или некорректной проверки работ в район направляется письмо с соответствующими рекомендациями.</a:t>
            </a:r>
          </a:p>
          <a:p>
            <a:pPr marL="457200" indent="-457200" algn="just">
              <a:buFont typeface="+mj-lt"/>
              <a:buAutoNum type="arabicPeriod" startAt="11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проводится в назначенный день очно </a:t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дистанционном формате с соблюдением всех требований к процедуре.</a:t>
            </a:r>
          </a:p>
          <a:p>
            <a:pPr algn="just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206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-33909" y="674688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53771" y="6093296"/>
            <a:ext cx="8229600" cy="576064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</a:p>
        </p:txBody>
      </p:sp>
      <p:grpSp>
        <p:nvGrpSpPr>
          <p:cNvPr id="30723" name="Group 5"/>
          <p:cNvGrpSpPr>
            <a:grpSpLocks/>
          </p:cNvGrpSpPr>
          <p:nvPr/>
        </p:nvGrpSpPr>
        <p:grpSpPr bwMode="auto">
          <a:xfrm>
            <a:off x="0" y="-26988"/>
            <a:ext cx="9118600" cy="1125538"/>
            <a:chOff x="0" y="0"/>
            <a:chExt cx="5744" cy="709"/>
          </a:xfrm>
        </p:grpSpPr>
        <p:pic>
          <p:nvPicPr>
            <p:cNvPr id="30724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7" descr="8376805_P00D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6" name="Picture 8" descr="логотип новый 3 (1)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3" y="186"/>
              <a:ext cx="52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884" y="266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200" b="1">
                  <a:solidFill>
                    <a:schemeClr val="accent1"/>
                  </a:solidFill>
                </a:rPr>
                <a:t>Правительство Санкт-Петербурга                                                       Комитет по образованию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07951" y="1196752"/>
            <a:ext cx="885653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Районный этап в ОУ   →   Соблюдение СП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Приказ   →</a:t>
            </a:r>
            <a:endParaRPr lang="ru-RU" sz="23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 заданий →   Пароль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Тиражирование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ru-RU" sz="23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3 дня)               (за 2 часа)        (цвет. – заявка за 14 дней в ЦО)</a:t>
            </a:r>
          </a:p>
          <a:p>
            <a:pPr lvl="0" algn="just"/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участников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Наблюдатели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Сбор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Кодировка-Сканирование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работ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ru-RU" sz="23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(акт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приёмки-передачи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 lvl="0" algn="just"/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Предварительные результаты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Выборочная перепроверка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ru-RU" sz="23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(публикация и отправка в ЦО)</a:t>
            </a:r>
          </a:p>
          <a:p>
            <a:pPr lvl="0" algn="just"/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Апелляция → Окончательные результаты</a:t>
            </a:r>
            <a:endParaRPr lang="ru-RU" sz="23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215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</dc:creator>
  <cp:lastModifiedBy>User</cp:lastModifiedBy>
  <cp:revision>218</cp:revision>
  <cp:lastPrinted>2020-10-08T11:06:33Z</cp:lastPrinted>
  <dcterms:created xsi:type="dcterms:W3CDTF">2013-03-05T17:35:16Z</dcterms:created>
  <dcterms:modified xsi:type="dcterms:W3CDTF">2020-10-08T13:31:26Z</dcterms:modified>
</cp:coreProperties>
</file>